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9" r:id="rId6"/>
    <p:sldId id="266" r:id="rId7"/>
    <p:sldId id="261" r:id="rId8"/>
    <p:sldId id="262" r:id="rId9"/>
    <p:sldId id="270" r:id="rId10"/>
    <p:sldId id="271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1A4053-28FA-4F9D-A0DC-1E77B235755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8A10D9-438B-447C-BD34-93DF66BD1BA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This project is focused on developing a music recommendation system that suggests songs to users based on their preferences and listening habits</a:t>
          </a:r>
          <a:endParaRPr lang="en-US"/>
        </a:p>
      </dgm:t>
    </dgm:pt>
    <dgm:pt modelId="{ADA90054-AE49-4361-8A9D-EFF7C819211C}" type="parTrans" cxnId="{A8B02133-E47A-4047-84C0-A19F969D98EF}">
      <dgm:prSet/>
      <dgm:spPr/>
      <dgm:t>
        <a:bodyPr/>
        <a:lstStyle/>
        <a:p>
          <a:endParaRPr lang="en-US"/>
        </a:p>
      </dgm:t>
    </dgm:pt>
    <dgm:pt modelId="{B4A76CDE-A09E-4303-A89E-0A8C6225E87D}" type="sibTrans" cxnId="{A8B02133-E47A-4047-84C0-A19F969D98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815E4A-85A6-409B-B14E-648C2339CF1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system aims to personalize music recommendations by analyzing user behavior, song attributes and provide suggestions to the users on the trending music around the world.</a:t>
          </a:r>
          <a:endParaRPr lang="en-US"/>
        </a:p>
      </dgm:t>
    </dgm:pt>
    <dgm:pt modelId="{AD4E9998-B47A-437C-905C-A586617A9FD7}" type="parTrans" cxnId="{D0E95F6A-9AA3-4C83-AB05-E409AF10AF5B}">
      <dgm:prSet/>
      <dgm:spPr/>
      <dgm:t>
        <a:bodyPr/>
        <a:lstStyle/>
        <a:p>
          <a:endParaRPr lang="en-US"/>
        </a:p>
      </dgm:t>
    </dgm:pt>
    <dgm:pt modelId="{F0B30BC7-0C8A-44A0-AD36-1551646D4DA2}" type="sibTrans" cxnId="{D0E95F6A-9AA3-4C83-AB05-E409AF10AF5B}">
      <dgm:prSet/>
      <dgm:spPr/>
      <dgm:t>
        <a:bodyPr/>
        <a:lstStyle/>
        <a:p>
          <a:endParaRPr lang="en-US"/>
        </a:p>
      </dgm:t>
    </dgm:pt>
    <dgm:pt modelId="{E3832AF7-3EB8-40FC-9F4B-F0FDB0F6B107}" type="pres">
      <dgm:prSet presAssocID="{EE1A4053-28FA-4F9D-A0DC-1E77B235755E}" presName="root" presStyleCnt="0">
        <dgm:presLayoutVars>
          <dgm:dir/>
          <dgm:resizeHandles val="exact"/>
        </dgm:presLayoutVars>
      </dgm:prSet>
      <dgm:spPr/>
    </dgm:pt>
    <dgm:pt modelId="{35F6F13B-547B-40B6-AEEA-51E70E8329E9}" type="pres">
      <dgm:prSet presAssocID="{EE1A4053-28FA-4F9D-A0DC-1E77B235755E}" presName="container" presStyleCnt="0">
        <dgm:presLayoutVars>
          <dgm:dir/>
          <dgm:resizeHandles val="exact"/>
        </dgm:presLayoutVars>
      </dgm:prSet>
      <dgm:spPr/>
    </dgm:pt>
    <dgm:pt modelId="{FFAA1C39-FB12-48D9-B868-1E337A651225}" type="pres">
      <dgm:prSet presAssocID="{D98A10D9-438B-447C-BD34-93DF66BD1BAB}" presName="compNode" presStyleCnt="0"/>
      <dgm:spPr/>
    </dgm:pt>
    <dgm:pt modelId="{47463846-CD73-443D-A5C3-E9306D776AEE}" type="pres">
      <dgm:prSet presAssocID="{D98A10D9-438B-447C-BD34-93DF66BD1BAB}" presName="iconBgRect" presStyleLbl="bgShp" presStyleIdx="0" presStyleCnt="2"/>
      <dgm:spPr/>
    </dgm:pt>
    <dgm:pt modelId="{330B300D-2349-4D97-8961-127D49D40288}" type="pres">
      <dgm:prSet presAssocID="{D98A10D9-438B-447C-BD34-93DF66BD1B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40B26E2D-0206-434E-BA7C-84A3F2E9F7F4}" type="pres">
      <dgm:prSet presAssocID="{D98A10D9-438B-447C-BD34-93DF66BD1BAB}" presName="spaceRect" presStyleCnt="0"/>
      <dgm:spPr/>
    </dgm:pt>
    <dgm:pt modelId="{41F130F0-2304-4CBA-A219-79493ECBD58A}" type="pres">
      <dgm:prSet presAssocID="{D98A10D9-438B-447C-BD34-93DF66BD1BAB}" presName="textRect" presStyleLbl="revTx" presStyleIdx="0" presStyleCnt="2">
        <dgm:presLayoutVars>
          <dgm:chMax val="1"/>
          <dgm:chPref val="1"/>
        </dgm:presLayoutVars>
      </dgm:prSet>
      <dgm:spPr/>
    </dgm:pt>
    <dgm:pt modelId="{418DDDEC-47A0-4F9C-AF5B-84B0FDD6AF97}" type="pres">
      <dgm:prSet presAssocID="{B4A76CDE-A09E-4303-A89E-0A8C6225E87D}" presName="sibTrans" presStyleLbl="sibTrans2D1" presStyleIdx="0" presStyleCnt="0"/>
      <dgm:spPr/>
    </dgm:pt>
    <dgm:pt modelId="{CAD0FEBF-7369-43CC-86A6-AA9DDBE18415}" type="pres">
      <dgm:prSet presAssocID="{FD815E4A-85A6-409B-B14E-648C2339CF10}" presName="compNode" presStyleCnt="0"/>
      <dgm:spPr/>
    </dgm:pt>
    <dgm:pt modelId="{55163395-2AEB-4EB0-A822-1DF5E2C1B5EF}" type="pres">
      <dgm:prSet presAssocID="{FD815E4A-85A6-409B-B14E-648C2339CF10}" presName="iconBgRect" presStyleLbl="bgShp" presStyleIdx="1" presStyleCnt="2"/>
      <dgm:spPr/>
    </dgm:pt>
    <dgm:pt modelId="{CF37786A-C50C-4B89-ACE2-8E06B637CE94}" type="pres">
      <dgm:prSet presAssocID="{FD815E4A-85A6-409B-B14E-648C2339CF1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4006806B-B275-4896-8E0B-24CB05E34B23}" type="pres">
      <dgm:prSet presAssocID="{FD815E4A-85A6-409B-B14E-648C2339CF10}" presName="spaceRect" presStyleCnt="0"/>
      <dgm:spPr/>
    </dgm:pt>
    <dgm:pt modelId="{3C14DBAA-D640-4A5E-A577-B5DC5CF7112F}" type="pres">
      <dgm:prSet presAssocID="{FD815E4A-85A6-409B-B14E-648C2339CF1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015C012-9A86-47F2-8E52-58B238CA984C}" type="presOf" srcId="{B4A76CDE-A09E-4303-A89E-0A8C6225E87D}" destId="{418DDDEC-47A0-4F9C-AF5B-84B0FDD6AF97}" srcOrd="0" destOrd="0" presId="urn:microsoft.com/office/officeart/2018/2/layout/IconCircleList"/>
    <dgm:cxn modelId="{1A980B32-FA8A-42F6-8A26-22D9A9AEB7A1}" type="presOf" srcId="{D98A10D9-438B-447C-BD34-93DF66BD1BAB}" destId="{41F130F0-2304-4CBA-A219-79493ECBD58A}" srcOrd="0" destOrd="0" presId="urn:microsoft.com/office/officeart/2018/2/layout/IconCircleList"/>
    <dgm:cxn modelId="{A8B02133-E47A-4047-84C0-A19F969D98EF}" srcId="{EE1A4053-28FA-4F9D-A0DC-1E77B235755E}" destId="{D98A10D9-438B-447C-BD34-93DF66BD1BAB}" srcOrd="0" destOrd="0" parTransId="{ADA90054-AE49-4361-8A9D-EFF7C819211C}" sibTransId="{B4A76CDE-A09E-4303-A89E-0A8C6225E87D}"/>
    <dgm:cxn modelId="{98EDBA67-0BE7-494D-B164-55A9D497F060}" type="presOf" srcId="{FD815E4A-85A6-409B-B14E-648C2339CF10}" destId="{3C14DBAA-D640-4A5E-A577-B5DC5CF7112F}" srcOrd="0" destOrd="0" presId="urn:microsoft.com/office/officeart/2018/2/layout/IconCircleList"/>
    <dgm:cxn modelId="{D0E95F6A-9AA3-4C83-AB05-E409AF10AF5B}" srcId="{EE1A4053-28FA-4F9D-A0DC-1E77B235755E}" destId="{FD815E4A-85A6-409B-B14E-648C2339CF10}" srcOrd="1" destOrd="0" parTransId="{AD4E9998-B47A-437C-905C-A586617A9FD7}" sibTransId="{F0B30BC7-0C8A-44A0-AD36-1551646D4DA2}"/>
    <dgm:cxn modelId="{ECF1234C-E18D-4B36-B283-DB3AAAF4B3B8}" type="presOf" srcId="{EE1A4053-28FA-4F9D-A0DC-1E77B235755E}" destId="{E3832AF7-3EB8-40FC-9F4B-F0FDB0F6B107}" srcOrd="0" destOrd="0" presId="urn:microsoft.com/office/officeart/2018/2/layout/IconCircleList"/>
    <dgm:cxn modelId="{4DCABF70-29C3-4FE5-8F64-8BB2830CBB62}" type="presParOf" srcId="{E3832AF7-3EB8-40FC-9F4B-F0FDB0F6B107}" destId="{35F6F13B-547B-40B6-AEEA-51E70E8329E9}" srcOrd="0" destOrd="0" presId="urn:microsoft.com/office/officeart/2018/2/layout/IconCircleList"/>
    <dgm:cxn modelId="{CE585512-EA44-427E-BB77-FF0B2AB27156}" type="presParOf" srcId="{35F6F13B-547B-40B6-AEEA-51E70E8329E9}" destId="{FFAA1C39-FB12-48D9-B868-1E337A651225}" srcOrd="0" destOrd="0" presId="urn:microsoft.com/office/officeart/2018/2/layout/IconCircleList"/>
    <dgm:cxn modelId="{7786D48B-AF0A-413C-ACEE-0DB0EDC5347C}" type="presParOf" srcId="{FFAA1C39-FB12-48D9-B868-1E337A651225}" destId="{47463846-CD73-443D-A5C3-E9306D776AEE}" srcOrd="0" destOrd="0" presId="urn:microsoft.com/office/officeart/2018/2/layout/IconCircleList"/>
    <dgm:cxn modelId="{8DA75F27-ADA5-458F-895F-34071168F979}" type="presParOf" srcId="{FFAA1C39-FB12-48D9-B868-1E337A651225}" destId="{330B300D-2349-4D97-8961-127D49D40288}" srcOrd="1" destOrd="0" presId="urn:microsoft.com/office/officeart/2018/2/layout/IconCircleList"/>
    <dgm:cxn modelId="{BA12AA5B-066E-41B8-815A-07D85668EC19}" type="presParOf" srcId="{FFAA1C39-FB12-48D9-B868-1E337A651225}" destId="{40B26E2D-0206-434E-BA7C-84A3F2E9F7F4}" srcOrd="2" destOrd="0" presId="urn:microsoft.com/office/officeart/2018/2/layout/IconCircleList"/>
    <dgm:cxn modelId="{A7DEC6EC-5F7F-4CA1-8E85-D659DE3173A9}" type="presParOf" srcId="{FFAA1C39-FB12-48D9-B868-1E337A651225}" destId="{41F130F0-2304-4CBA-A219-79493ECBD58A}" srcOrd="3" destOrd="0" presId="urn:microsoft.com/office/officeart/2018/2/layout/IconCircleList"/>
    <dgm:cxn modelId="{6CF14908-D0F1-44F9-9AC1-18CC3940D713}" type="presParOf" srcId="{35F6F13B-547B-40B6-AEEA-51E70E8329E9}" destId="{418DDDEC-47A0-4F9C-AF5B-84B0FDD6AF97}" srcOrd="1" destOrd="0" presId="urn:microsoft.com/office/officeart/2018/2/layout/IconCircleList"/>
    <dgm:cxn modelId="{13D2D6A7-EE6B-40DE-A5A5-A31658A920EC}" type="presParOf" srcId="{35F6F13B-547B-40B6-AEEA-51E70E8329E9}" destId="{CAD0FEBF-7369-43CC-86A6-AA9DDBE18415}" srcOrd="2" destOrd="0" presId="urn:microsoft.com/office/officeart/2018/2/layout/IconCircleList"/>
    <dgm:cxn modelId="{A6D8EA2A-3518-40C2-8F3C-F466721CEA12}" type="presParOf" srcId="{CAD0FEBF-7369-43CC-86A6-AA9DDBE18415}" destId="{55163395-2AEB-4EB0-A822-1DF5E2C1B5EF}" srcOrd="0" destOrd="0" presId="urn:microsoft.com/office/officeart/2018/2/layout/IconCircleList"/>
    <dgm:cxn modelId="{DA47658B-3A5B-487F-A905-D2131CF4DF0D}" type="presParOf" srcId="{CAD0FEBF-7369-43CC-86A6-AA9DDBE18415}" destId="{CF37786A-C50C-4B89-ACE2-8E06B637CE94}" srcOrd="1" destOrd="0" presId="urn:microsoft.com/office/officeart/2018/2/layout/IconCircleList"/>
    <dgm:cxn modelId="{9EB2E639-5D5F-4809-AD9B-61C8368A48B5}" type="presParOf" srcId="{CAD0FEBF-7369-43CC-86A6-AA9DDBE18415}" destId="{4006806B-B275-4896-8E0B-24CB05E34B23}" srcOrd="2" destOrd="0" presId="urn:microsoft.com/office/officeart/2018/2/layout/IconCircleList"/>
    <dgm:cxn modelId="{85EC9AB0-3704-465B-8F89-8CFE45333F29}" type="presParOf" srcId="{CAD0FEBF-7369-43CC-86A6-AA9DDBE18415}" destId="{3C14DBAA-D640-4A5E-A577-B5DC5CF7112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2ED2C3-2FC7-4282-B9CA-01C32C883A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4F9730B-356C-4CB4-A3A4-C2C51C8BD6C1}">
      <dgm:prSet/>
      <dgm:spPr/>
      <dgm:t>
        <a:bodyPr/>
        <a:lstStyle/>
        <a:p>
          <a:r>
            <a:rPr lang="en-DE" b="1"/>
            <a:t>Data Collection &amp; Web Scraping:</a:t>
          </a:r>
          <a:r>
            <a:rPr lang="en-GB" b="1"/>
            <a:t> </a:t>
          </a:r>
          <a:r>
            <a:rPr lang="en-DE"/>
            <a:t>Spotipy API and web scraping techniques were used to gather song metadata, audio features, and user data from Spotify.</a:t>
          </a:r>
          <a:endParaRPr lang="en-US"/>
        </a:p>
      </dgm:t>
    </dgm:pt>
    <dgm:pt modelId="{6A728200-1A80-4232-ACAD-2A0A4524C930}" type="parTrans" cxnId="{EA592833-B159-4910-8452-E64933BA7AE4}">
      <dgm:prSet/>
      <dgm:spPr/>
      <dgm:t>
        <a:bodyPr/>
        <a:lstStyle/>
        <a:p>
          <a:endParaRPr lang="en-US"/>
        </a:p>
      </dgm:t>
    </dgm:pt>
    <dgm:pt modelId="{7D83E31B-7E2B-4372-A987-D45310F688D7}" type="sibTrans" cxnId="{EA592833-B159-4910-8452-E64933BA7AE4}">
      <dgm:prSet/>
      <dgm:spPr/>
      <dgm:t>
        <a:bodyPr/>
        <a:lstStyle/>
        <a:p>
          <a:endParaRPr lang="en-US"/>
        </a:p>
      </dgm:t>
    </dgm:pt>
    <dgm:pt modelId="{6B1D9A9E-BE79-440C-8802-D4EF76F1E238}">
      <dgm:prSet/>
      <dgm:spPr/>
      <dgm:t>
        <a:bodyPr/>
        <a:lstStyle/>
        <a:p>
          <a:r>
            <a:rPr lang="en-GB" b="1"/>
            <a:t>Data Cleaning &amp; Visualization:</a:t>
          </a:r>
          <a:r>
            <a:rPr lang="en-GB"/>
            <a:t>Pandas and NumPy were used for data cleaning, while Matplotlib and Seaborn visualized trends in user behavior and song attributes.</a:t>
          </a:r>
          <a:endParaRPr lang="en-US"/>
        </a:p>
      </dgm:t>
    </dgm:pt>
    <dgm:pt modelId="{7D63B7BE-41A1-4274-975F-35E592DC6B2A}" type="parTrans" cxnId="{1351DA83-3F71-4901-BE87-DA0C31750839}">
      <dgm:prSet/>
      <dgm:spPr/>
      <dgm:t>
        <a:bodyPr/>
        <a:lstStyle/>
        <a:p>
          <a:endParaRPr lang="en-US"/>
        </a:p>
      </dgm:t>
    </dgm:pt>
    <dgm:pt modelId="{CB7D7F2F-7F18-4B83-BFA1-A2FB7425118B}" type="sibTrans" cxnId="{1351DA83-3F71-4901-BE87-DA0C31750839}">
      <dgm:prSet/>
      <dgm:spPr/>
      <dgm:t>
        <a:bodyPr/>
        <a:lstStyle/>
        <a:p>
          <a:endParaRPr lang="en-US"/>
        </a:p>
      </dgm:t>
    </dgm:pt>
    <dgm:pt modelId="{14850A48-989C-47DE-AA9D-E675163633C7}">
      <dgm:prSet/>
      <dgm:spPr/>
      <dgm:t>
        <a:bodyPr/>
        <a:lstStyle/>
        <a:p>
          <a:r>
            <a:rPr lang="en-GB" b="1"/>
            <a:t>Clustering Algorithms Used:</a:t>
          </a:r>
          <a:r>
            <a:rPr lang="en-GB"/>
            <a:t>K-Means and DBSCAN clustering algorithms were applied to group similar songs and users, enabling personalized recommendations.</a:t>
          </a:r>
          <a:endParaRPr lang="en-US"/>
        </a:p>
      </dgm:t>
    </dgm:pt>
    <dgm:pt modelId="{8E5B743E-3251-4E21-AB25-E9022783F72A}" type="parTrans" cxnId="{77AF0699-7F6C-4B5A-9A44-206A32940A4F}">
      <dgm:prSet/>
      <dgm:spPr/>
      <dgm:t>
        <a:bodyPr/>
        <a:lstStyle/>
        <a:p>
          <a:endParaRPr lang="en-US"/>
        </a:p>
      </dgm:t>
    </dgm:pt>
    <dgm:pt modelId="{08A15474-688A-4701-AE07-3077AE295531}" type="sibTrans" cxnId="{77AF0699-7F6C-4B5A-9A44-206A32940A4F}">
      <dgm:prSet/>
      <dgm:spPr/>
      <dgm:t>
        <a:bodyPr/>
        <a:lstStyle/>
        <a:p>
          <a:endParaRPr lang="en-US"/>
        </a:p>
      </dgm:t>
    </dgm:pt>
    <dgm:pt modelId="{29FABDF4-8143-430E-915B-C459083DB7E3}">
      <dgm:prSet/>
      <dgm:spPr/>
      <dgm:t>
        <a:bodyPr/>
        <a:lstStyle/>
        <a:p>
          <a:r>
            <a:rPr lang="en-GB" b="0" i="0" baseline="0"/>
            <a:t>I</a:t>
          </a:r>
          <a:r>
            <a:rPr lang="en-GB" b="1"/>
            <a:t>nteractive Web Interface:</a:t>
          </a:r>
          <a:r>
            <a:rPr lang="en-GB"/>
            <a:t>An interactive Streamlit web app was created to display real-time song recommendations based on user preferences.</a:t>
          </a:r>
          <a:endParaRPr lang="en-US"/>
        </a:p>
      </dgm:t>
    </dgm:pt>
    <dgm:pt modelId="{3CA92FDC-02C8-4B36-8973-BB1A130194CF}" type="parTrans" cxnId="{3A1CBFF5-FE4E-4A2B-86C1-F6D998E7CEDA}">
      <dgm:prSet/>
      <dgm:spPr/>
      <dgm:t>
        <a:bodyPr/>
        <a:lstStyle/>
        <a:p>
          <a:endParaRPr lang="en-US"/>
        </a:p>
      </dgm:t>
    </dgm:pt>
    <dgm:pt modelId="{8F275350-C604-4C51-9F98-CC29B979F3CD}" type="sibTrans" cxnId="{3A1CBFF5-FE4E-4A2B-86C1-F6D998E7CEDA}">
      <dgm:prSet/>
      <dgm:spPr/>
      <dgm:t>
        <a:bodyPr/>
        <a:lstStyle/>
        <a:p>
          <a:endParaRPr lang="en-US"/>
        </a:p>
      </dgm:t>
    </dgm:pt>
    <dgm:pt modelId="{23AEC80D-3B20-4A1E-9E54-FC91B0D5E81B}" type="pres">
      <dgm:prSet presAssocID="{322ED2C3-2FC7-4282-B9CA-01C32C883A20}" presName="root" presStyleCnt="0">
        <dgm:presLayoutVars>
          <dgm:dir/>
          <dgm:resizeHandles val="exact"/>
        </dgm:presLayoutVars>
      </dgm:prSet>
      <dgm:spPr/>
    </dgm:pt>
    <dgm:pt modelId="{70635721-7332-4368-9800-03E9D95C9368}" type="pres">
      <dgm:prSet presAssocID="{24F9730B-356C-4CB4-A3A4-C2C51C8BD6C1}" presName="compNode" presStyleCnt="0"/>
      <dgm:spPr/>
    </dgm:pt>
    <dgm:pt modelId="{68D869FC-8C92-466A-88A6-F9D2EAB47F83}" type="pres">
      <dgm:prSet presAssocID="{24F9730B-356C-4CB4-A3A4-C2C51C8BD6C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3B563E23-E31D-4310-8E76-77771BAEC9FB}" type="pres">
      <dgm:prSet presAssocID="{24F9730B-356C-4CB4-A3A4-C2C51C8BD6C1}" presName="spaceRect" presStyleCnt="0"/>
      <dgm:spPr/>
    </dgm:pt>
    <dgm:pt modelId="{47CB6BB1-5343-43C8-95BE-9BE544F35C58}" type="pres">
      <dgm:prSet presAssocID="{24F9730B-356C-4CB4-A3A4-C2C51C8BD6C1}" presName="textRect" presStyleLbl="revTx" presStyleIdx="0" presStyleCnt="4">
        <dgm:presLayoutVars>
          <dgm:chMax val="1"/>
          <dgm:chPref val="1"/>
        </dgm:presLayoutVars>
      </dgm:prSet>
      <dgm:spPr/>
    </dgm:pt>
    <dgm:pt modelId="{77E4379E-6516-416C-9ED0-72F1871447FF}" type="pres">
      <dgm:prSet presAssocID="{7D83E31B-7E2B-4372-A987-D45310F688D7}" presName="sibTrans" presStyleCnt="0"/>
      <dgm:spPr/>
    </dgm:pt>
    <dgm:pt modelId="{815EAA0C-FD49-446B-A1B1-E69E590741A6}" type="pres">
      <dgm:prSet presAssocID="{6B1D9A9E-BE79-440C-8802-D4EF76F1E238}" presName="compNode" presStyleCnt="0"/>
      <dgm:spPr/>
    </dgm:pt>
    <dgm:pt modelId="{9D2EB163-DEB8-4753-8E85-1D953AF68C34}" type="pres">
      <dgm:prSet presAssocID="{6B1D9A9E-BE79-440C-8802-D4EF76F1E2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28E81EF4-822B-432C-BDAE-75E1697CFE46}" type="pres">
      <dgm:prSet presAssocID="{6B1D9A9E-BE79-440C-8802-D4EF76F1E238}" presName="spaceRect" presStyleCnt="0"/>
      <dgm:spPr/>
    </dgm:pt>
    <dgm:pt modelId="{81EA81E0-910A-42A8-A2FB-4D6AE5BA9C48}" type="pres">
      <dgm:prSet presAssocID="{6B1D9A9E-BE79-440C-8802-D4EF76F1E238}" presName="textRect" presStyleLbl="revTx" presStyleIdx="1" presStyleCnt="4">
        <dgm:presLayoutVars>
          <dgm:chMax val="1"/>
          <dgm:chPref val="1"/>
        </dgm:presLayoutVars>
      </dgm:prSet>
      <dgm:spPr/>
    </dgm:pt>
    <dgm:pt modelId="{4980B3DB-BBEA-465E-9F6F-378A691B5F19}" type="pres">
      <dgm:prSet presAssocID="{CB7D7F2F-7F18-4B83-BFA1-A2FB7425118B}" presName="sibTrans" presStyleCnt="0"/>
      <dgm:spPr/>
    </dgm:pt>
    <dgm:pt modelId="{793AA882-2D5B-41A5-A7B2-2640CD6189D6}" type="pres">
      <dgm:prSet presAssocID="{14850A48-989C-47DE-AA9D-E675163633C7}" presName="compNode" presStyleCnt="0"/>
      <dgm:spPr/>
    </dgm:pt>
    <dgm:pt modelId="{44CD648B-A95D-482E-BD3E-91AC49C67902}" type="pres">
      <dgm:prSet presAssocID="{14850A48-989C-47DE-AA9D-E675163633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736A457-3635-4927-962E-2D5A92CFDC41}" type="pres">
      <dgm:prSet presAssocID="{14850A48-989C-47DE-AA9D-E675163633C7}" presName="spaceRect" presStyleCnt="0"/>
      <dgm:spPr/>
    </dgm:pt>
    <dgm:pt modelId="{E8D7996C-8829-4B7C-B482-8B5447EFE297}" type="pres">
      <dgm:prSet presAssocID="{14850A48-989C-47DE-AA9D-E675163633C7}" presName="textRect" presStyleLbl="revTx" presStyleIdx="2" presStyleCnt="4">
        <dgm:presLayoutVars>
          <dgm:chMax val="1"/>
          <dgm:chPref val="1"/>
        </dgm:presLayoutVars>
      </dgm:prSet>
      <dgm:spPr/>
    </dgm:pt>
    <dgm:pt modelId="{6F848CC9-367C-4026-AF57-514BCC0D5FB0}" type="pres">
      <dgm:prSet presAssocID="{08A15474-688A-4701-AE07-3077AE295531}" presName="sibTrans" presStyleCnt="0"/>
      <dgm:spPr/>
    </dgm:pt>
    <dgm:pt modelId="{E2377D07-EC8F-42F5-9587-7A0B6054A9ED}" type="pres">
      <dgm:prSet presAssocID="{29FABDF4-8143-430E-915B-C459083DB7E3}" presName="compNode" presStyleCnt="0"/>
      <dgm:spPr/>
    </dgm:pt>
    <dgm:pt modelId="{110D4694-41B7-42E4-BA43-E6EC2545BCED}" type="pres">
      <dgm:prSet presAssocID="{29FABDF4-8143-430E-915B-C459083DB7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7E00C42-E6DA-4FE1-AC59-D7FE6E4B2A11}" type="pres">
      <dgm:prSet presAssocID="{29FABDF4-8143-430E-915B-C459083DB7E3}" presName="spaceRect" presStyleCnt="0"/>
      <dgm:spPr/>
    </dgm:pt>
    <dgm:pt modelId="{DAEB6203-B308-495C-AFAE-C863E2F9E1B1}" type="pres">
      <dgm:prSet presAssocID="{29FABDF4-8143-430E-915B-C459083DB7E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8703A16-BE1F-4ACE-921E-22A314FAAA9E}" type="presOf" srcId="{24F9730B-356C-4CB4-A3A4-C2C51C8BD6C1}" destId="{47CB6BB1-5343-43C8-95BE-9BE544F35C58}" srcOrd="0" destOrd="0" presId="urn:microsoft.com/office/officeart/2018/2/layout/IconLabelList"/>
    <dgm:cxn modelId="{EA592833-B159-4910-8452-E64933BA7AE4}" srcId="{322ED2C3-2FC7-4282-B9CA-01C32C883A20}" destId="{24F9730B-356C-4CB4-A3A4-C2C51C8BD6C1}" srcOrd="0" destOrd="0" parTransId="{6A728200-1A80-4232-ACAD-2A0A4524C930}" sibTransId="{7D83E31B-7E2B-4372-A987-D45310F688D7}"/>
    <dgm:cxn modelId="{25261753-5938-4426-BEF4-68D3C35373E9}" type="presOf" srcId="{14850A48-989C-47DE-AA9D-E675163633C7}" destId="{E8D7996C-8829-4B7C-B482-8B5447EFE297}" srcOrd="0" destOrd="0" presId="urn:microsoft.com/office/officeart/2018/2/layout/IconLabelList"/>
    <dgm:cxn modelId="{1351DA83-3F71-4901-BE87-DA0C31750839}" srcId="{322ED2C3-2FC7-4282-B9CA-01C32C883A20}" destId="{6B1D9A9E-BE79-440C-8802-D4EF76F1E238}" srcOrd="1" destOrd="0" parTransId="{7D63B7BE-41A1-4274-975F-35E592DC6B2A}" sibTransId="{CB7D7F2F-7F18-4B83-BFA1-A2FB7425118B}"/>
    <dgm:cxn modelId="{1DFDBE95-7300-4BD3-89DE-330C6372B1D6}" type="presOf" srcId="{29FABDF4-8143-430E-915B-C459083DB7E3}" destId="{DAEB6203-B308-495C-AFAE-C863E2F9E1B1}" srcOrd="0" destOrd="0" presId="urn:microsoft.com/office/officeart/2018/2/layout/IconLabelList"/>
    <dgm:cxn modelId="{77AF0699-7F6C-4B5A-9A44-206A32940A4F}" srcId="{322ED2C3-2FC7-4282-B9CA-01C32C883A20}" destId="{14850A48-989C-47DE-AA9D-E675163633C7}" srcOrd="2" destOrd="0" parTransId="{8E5B743E-3251-4E21-AB25-E9022783F72A}" sibTransId="{08A15474-688A-4701-AE07-3077AE295531}"/>
    <dgm:cxn modelId="{03F3B1DF-9D38-423C-B377-38423552E582}" type="presOf" srcId="{6B1D9A9E-BE79-440C-8802-D4EF76F1E238}" destId="{81EA81E0-910A-42A8-A2FB-4D6AE5BA9C48}" srcOrd="0" destOrd="0" presId="urn:microsoft.com/office/officeart/2018/2/layout/IconLabelList"/>
    <dgm:cxn modelId="{3A1CBFF5-FE4E-4A2B-86C1-F6D998E7CEDA}" srcId="{322ED2C3-2FC7-4282-B9CA-01C32C883A20}" destId="{29FABDF4-8143-430E-915B-C459083DB7E3}" srcOrd="3" destOrd="0" parTransId="{3CA92FDC-02C8-4B36-8973-BB1A130194CF}" sibTransId="{8F275350-C604-4C51-9F98-CC29B979F3CD}"/>
    <dgm:cxn modelId="{7D7D94FA-63FA-4BD7-8E23-46AC572D0791}" type="presOf" srcId="{322ED2C3-2FC7-4282-B9CA-01C32C883A20}" destId="{23AEC80D-3B20-4A1E-9E54-FC91B0D5E81B}" srcOrd="0" destOrd="0" presId="urn:microsoft.com/office/officeart/2018/2/layout/IconLabelList"/>
    <dgm:cxn modelId="{A70D7549-DCA3-44FF-B9E8-073D7DE7D016}" type="presParOf" srcId="{23AEC80D-3B20-4A1E-9E54-FC91B0D5E81B}" destId="{70635721-7332-4368-9800-03E9D95C9368}" srcOrd="0" destOrd="0" presId="urn:microsoft.com/office/officeart/2018/2/layout/IconLabelList"/>
    <dgm:cxn modelId="{606938FB-91C8-4056-BB3D-401790F91F29}" type="presParOf" srcId="{70635721-7332-4368-9800-03E9D95C9368}" destId="{68D869FC-8C92-466A-88A6-F9D2EAB47F83}" srcOrd="0" destOrd="0" presId="urn:microsoft.com/office/officeart/2018/2/layout/IconLabelList"/>
    <dgm:cxn modelId="{18DF45EA-144C-4A7A-B039-3FB1C5170B71}" type="presParOf" srcId="{70635721-7332-4368-9800-03E9D95C9368}" destId="{3B563E23-E31D-4310-8E76-77771BAEC9FB}" srcOrd="1" destOrd="0" presId="urn:microsoft.com/office/officeart/2018/2/layout/IconLabelList"/>
    <dgm:cxn modelId="{A81288F0-5773-4B2F-88C1-2731D1054BA6}" type="presParOf" srcId="{70635721-7332-4368-9800-03E9D95C9368}" destId="{47CB6BB1-5343-43C8-95BE-9BE544F35C58}" srcOrd="2" destOrd="0" presId="urn:microsoft.com/office/officeart/2018/2/layout/IconLabelList"/>
    <dgm:cxn modelId="{DF8A6615-21FA-4714-9CFA-1713AD3E6C26}" type="presParOf" srcId="{23AEC80D-3B20-4A1E-9E54-FC91B0D5E81B}" destId="{77E4379E-6516-416C-9ED0-72F1871447FF}" srcOrd="1" destOrd="0" presId="urn:microsoft.com/office/officeart/2018/2/layout/IconLabelList"/>
    <dgm:cxn modelId="{585D15EF-B0D7-420E-9E8B-76AF9D0884ED}" type="presParOf" srcId="{23AEC80D-3B20-4A1E-9E54-FC91B0D5E81B}" destId="{815EAA0C-FD49-446B-A1B1-E69E590741A6}" srcOrd="2" destOrd="0" presId="urn:microsoft.com/office/officeart/2018/2/layout/IconLabelList"/>
    <dgm:cxn modelId="{80900D10-8B21-4B25-A966-12E04CB0BEC1}" type="presParOf" srcId="{815EAA0C-FD49-446B-A1B1-E69E590741A6}" destId="{9D2EB163-DEB8-4753-8E85-1D953AF68C34}" srcOrd="0" destOrd="0" presId="urn:microsoft.com/office/officeart/2018/2/layout/IconLabelList"/>
    <dgm:cxn modelId="{F94576E2-A0D8-4A40-B255-8413D807215E}" type="presParOf" srcId="{815EAA0C-FD49-446B-A1B1-E69E590741A6}" destId="{28E81EF4-822B-432C-BDAE-75E1697CFE46}" srcOrd="1" destOrd="0" presId="urn:microsoft.com/office/officeart/2018/2/layout/IconLabelList"/>
    <dgm:cxn modelId="{4F926CDE-861F-4F7F-9E8D-C5C9BDCF61E0}" type="presParOf" srcId="{815EAA0C-FD49-446B-A1B1-E69E590741A6}" destId="{81EA81E0-910A-42A8-A2FB-4D6AE5BA9C48}" srcOrd="2" destOrd="0" presId="urn:microsoft.com/office/officeart/2018/2/layout/IconLabelList"/>
    <dgm:cxn modelId="{8B985EE0-B2E8-4A17-87BD-1E64CF00BA9A}" type="presParOf" srcId="{23AEC80D-3B20-4A1E-9E54-FC91B0D5E81B}" destId="{4980B3DB-BBEA-465E-9F6F-378A691B5F19}" srcOrd="3" destOrd="0" presId="urn:microsoft.com/office/officeart/2018/2/layout/IconLabelList"/>
    <dgm:cxn modelId="{68C595FA-C7FD-4476-9E7C-28AEE990EA30}" type="presParOf" srcId="{23AEC80D-3B20-4A1E-9E54-FC91B0D5E81B}" destId="{793AA882-2D5B-41A5-A7B2-2640CD6189D6}" srcOrd="4" destOrd="0" presId="urn:microsoft.com/office/officeart/2018/2/layout/IconLabelList"/>
    <dgm:cxn modelId="{E852354E-D14A-4451-A2C3-3F02AF59CD86}" type="presParOf" srcId="{793AA882-2D5B-41A5-A7B2-2640CD6189D6}" destId="{44CD648B-A95D-482E-BD3E-91AC49C67902}" srcOrd="0" destOrd="0" presId="urn:microsoft.com/office/officeart/2018/2/layout/IconLabelList"/>
    <dgm:cxn modelId="{7D86C2B2-9195-4BB3-9AC7-6350AB9C634D}" type="presParOf" srcId="{793AA882-2D5B-41A5-A7B2-2640CD6189D6}" destId="{5736A457-3635-4927-962E-2D5A92CFDC41}" srcOrd="1" destOrd="0" presId="urn:microsoft.com/office/officeart/2018/2/layout/IconLabelList"/>
    <dgm:cxn modelId="{E632B1EB-1929-453F-B473-41E8B6286070}" type="presParOf" srcId="{793AA882-2D5B-41A5-A7B2-2640CD6189D6}" destId="{E8D7996C-8829-4B7C-B482-8B5447EFE297}" srcOrd="2" destOrd="0" presId="urn:microsoft.com/office/officeart/2018/2/layout/IconLabelList"/>
    <dgm:cxn modelId="{9CCDC711-66E6-4E60-AFC0-F90B7C15FD73}" type="presParOf" srcId="{23AEC80D-3B20-4A1E-9E54-FC91B0D5E81B}" destId="{6F848CC9-367C-4026-AF57-514BCC0D5FB0}" srcOrd="5" destOrd="0" presId="urn:microsoft.com/office/officeart/2018/2/layout/IconLabelList"/>
    <dgm:cxn modelId="{4B5DCFB2-CD6D-47BC-8932-53214E8AE957}" type="presParOf" srcId="{23AEC80D-3B20-4A1E-9E54-FC91B0D5E81B}" destId="{E2377D07-EC8F-42F5-9587-7A0B6054A9ED}" srcOrd="6" destOrd="0" presId="urn:microsoft.com/office/officeart/2018/2/layout/IconLabelList"/>
    <dgm:cxn modelId="{0F421A79-492B-4138-9717-82F472904257}" type="presParOf" srcId="{E2377D07-EC8F-42F5-9587-7A0B6054A9ED}" destId="{110D4694-41B7-42E4-BA43-E6EC2545BCED}" srcOrd="0" destOrd="0" presId="urn:microsoft.com/office/officeart/2018/2/layout/IconLabelList"/>
    <dgm:cxn modelId="{92A6D7EA-CE75-472B-A4E8-B2EAC03FE050}" type="presParOf" srcId="{E2377D07-EC8F-42F5-9587-7A0B6054A9ED}" destId="{87E00C42-E6DA-4FE1-AC59-D7FE6E4B2A11}" srcOrd="1" destOrd="0" presId="urn:microsoft.com/office/officeart/2018/2/layout/IconLabelList"/>
    <dgm:cxn modelId="{FECE4EFF-8853-4BE5-B408-1493960B86C4}" type="presParOf" srcId="{E2377D07-EC8F-42F5-9587-7A0B6054A9ED}" destId="{DAEB6203-B308-495C-AFAE-C863E2F9E1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2E1DF4-FF96-445B-831E-B59B82326C8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474DAB-2247-4656-B28E-551B36379F1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With further improvements, this system has the potential to deepen user engagement and music discovery through advanced personalization. </a:t>
          </a:r>
          <a:endParaRPr lang="en-US"/>
        </a:p>
      </dgm:t>
    </dgm:pt>
    <dgm:pt modelId="{59C8BE84-9C9F-47DF-B29B-83E54BD04166}" type="parTrans" cxnId="{126EBAD9-827D-4F36-ACA7-100807DAD793}">
      <dgm:prSet/>
      <dgm:spPr/>
      <dgm:t>
        <a:bodyPr/>
        <a:lstStyle/>
        <a:p>
          <a:endParaRPr lang="en-US"/>
        </a:p>
      </dgm:t>
    </dgm:pt>
    <dgm:pt modelId="{7D1048B3-EC81-46BB-89FC-9928E3BA82DF}" type="sibTrans" cxnId="{126EBAD9-827D-4F36-ACA7-100807DAD7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53A98D-6972-4567-8C93-E7C2585EFCB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By leveraging clustering and user data, this project demonstrates the power of data-driven recommendations in modern music streaming.</a:t>
          </a:r>
          <a:endParaRPr lang="en-US"/>
        </a:p>
      </dgm:t>
    </dgm:pt>
    <dgm:pt modelId="{DF84DD1D-BB7D-46BA-A553-35443A1D055F}" type="parTrans" cxnId="{B44CB705-F0E0-4AA1-A859-72F9C2677406}">
      <dgm:prSet/>
      <dgm:spPr/>
      <dgm:t>
        <a:bodyPr/>
        <a:lstStyle/>
        <a:p>
          <a:endParaRPr lang="en-US"/>
        </a:p>
      </dgm:t>
    </dgm:pt>
    <dgm:pt modelId="{0CD6B306-E7C0-4E08-B84B-E2755372C6FA}" type="sibTrans" cxnId="{B44CB705-F0E0-4AA1-A859-72F9C2677406}">
      <dgm:prSet/>
      <dgm:spPr/>
      <dgm:t>
        <a:bodyPr/>
        <a:lstStyle/>
        <a:p>
          <a:endParaRPr lang="en-US"/>
        </a:p>
      </dgm:t>
    </dgm:pt>
    <dgm:pt modelId="{7CB4E20D-2BB9-4BDA-A3A0-4A56FE772AEE}" type="pres">
      <dgm:prSet presAssocID="{882E1DF4-FF96-445B-831E-B59B82326C8D}" presName="root" presStyleCnt="0">
        <dgm:presLayoutVars>
          <dgm:dir/>
          <dgm:resizeHandles val="exact"/>
        </dgm:presLayoutVars>
      </dgm:prSet>
      <dgm:spPr/>
    </dgm:pt>
    <dgm:pt modelId="{579631A9-148B-4DAD-A4A3-F177A1EE5833}" type="pres">
      <dgm:prSet presAssocID="{882E1DF4-FF96-445B-831E-B59B82326C8D}" presName="container" presStyleCnt="0">
        <dgm:presLayoutVars>
          <dgm:dir/>
          <dgm:resizeHandles val="exact"/>
        </dgm:presLayoutVars>
      </dgm:prSet>
      <dgm:spPr/>
    </dgm:pt>
    <dgm:pt modelId="{32A9CA01-A72A-40E8-9B9E-A11120635318}" type="pres">
      <dgm:prSet presAssocID="{21474DAB-2247-4656-B28E-551B36379F18}" presName="compNode" presStyleCnt="0"/>
      <dgm:spPr/>
    </dgm:pt>
    <dgm:pt modelId="{C9940364-535C-4924-AF05-2997AC1C62E9}" type="pres">
      <dgm:prSet presAssocID="{21474DAB-2247-4656-B28E-551B36379F18}" presName="iconBgRect" presStyleLbl="bgShp" presStyleIdx="0" presStyleCnt="2"/>
      <dgm:spPr/>
    </dgm:pt>
    <dgm:pt modelId="{01AD96D3-E374-4792-A9D4-2FE22418A6E2}" type="pres">
      <dgm:prSet presAssocID="{21474DAB-2247-4656-B28E-551B36379F1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9A2F77B5-0412-4DBF-AE0C-D09E11E2C9F4}" type="pres">
      <dgm:prSet presAssocID="{21474DAB-2247-4656-B28E-551B36379F18}" presName="spaceRect" presStyleCnt="0"/>
      <dgm:spPr/>
    </dgm:pt>
    <dgm:pt modelId="{84C9EA85-61CF-4D7B-84B8-441B0B2776D0}" type="pres">
      <dgm:prSet presAssocID="{21474DAB-2247-4656-B28E-551B36379F18}" presName="textRect" presStyleLbl="revTx" presStyleIdx="0" presStyleCnt="2">
        <dgm:presLayoutVars>
          <dgm:chMax val="1"/>
          <dgm:chPref val="1"/>
        </dgm:presLayoutVars>
      </dgm:prSet>
      <dgm:spPr/>
    </dgm:pt>
    <dgm:pt modelId="{03F6E85E-34E5-4F1F-B4A2-2971887F8760}" type="pres">
      <dgm:prSet presAssocID="{7D1048B3-EC81-46BB-89FC-9928E3BA82DF}" presName="sibTrans" presStyleLbl="sibTrans2D1" presStyleIdx="0" presStyleCnt="0"/>
      <dgm:spPr/>
    </dgm:pt>
    <dgm:pt modelId="{8EB1F3A7-A23B-4C71-A9A6-20C22348933C}" type="pres">
      <dgm:prSet presAssocID="{6D53A98D-6972-4567-8C93-E7C2585EFCBA}" presName="compNode" presStyleCnt="0"/>
      <dgm:spPr/>
    </dgm:pt>
    <dgm:pt modelId="{C8A8713C-BFBB-4CD1-9005-9F355CCFE2BF}" type="pres">
      <dgm:prSet presAssocID="{6D53A98D-6972-4567-8C93-E7C2585EFCBA}" presName="iconBgRect" presStyleLbl="bgShp" presStyleIdx="1" presStyleCnt="2"/>
      <dgm:spPr/>
    </dgm:pt>
    <dgm:pt modelId="{C404A6C7-D91A-48FE-854F-1B48F23413DB}" type="pres">
      <dgm:prSet presAssocID="{6D53A98D-6972-4567-8C93-E7C2585EFCB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4A98F0E3-4614-437B-A54A-479C2E8FCD06}" type="pres">
      <dgm:prSet presAssocID="{6D53A98D-6972-4567-8C93-E7C2585EFCBA}" presName="spaceRect" presStyleCnt="0"/>
      <dgm:spPr/>
    </dgm:pt>
    <dgm:pt modelId="{DDAEDFB4-CD26-46BA-AAEA-F13D44761313}" type="pres">
      <dgm:prSet presAssocID="{6D53A98D-6972-4567-8C93-E7C2585EFCB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44CB705-F0E0-4AA1-A859-72F9C2677406}" srcId="{882E1DF4-FF96-445B-831E-B59B82326C8D}" destId="{6D53A98D-6972-4567-8C93-E7C2585EFCBA}" srcOrd="1" destOrd="0" parTransId="{DF84DD1D-BB7D-46BA-A553-35443A1D055F}" sibTransId="{0CD6B306-E7C0-4E08-B84B-E2755372C6FA}"/>
    <dgm:cxn modelId="{48831634-EF7A-4ACD-858E-96E52022B5E9}" type="presOf" srcId="{882E1DF4-FF96-445B-831E-B59B82326C8D}" destId="{7CB4E20D-2BB9-4BDA-A3A0-4A56FE772AEE}" srcOrd="0" destOrd="0" presId="urn:microsoft.com/office/officeart/2018/2/layout/IconCircleList"/>
    <dgm:cxn modelId="{338F5195-BFCB-4CB6-86E2-529ECADEA107}" type="presOf" srcId="{7D1048B3-EC81-46BB-89FC-9928E3BA82DF}" destId="{03F6E85E-34E5-4F1F-B4A2-2971887F8760}" srcOrd="0" destOrd="0" presId="urn:microsoft.com/office/officeart/2018/2/layout/IconCircleList"/>
    <dgm:cxn modelId="{8183C09C-4DE4-4809-AC84-8128EC0ED672}" type="presOf" srcId="{6D53A98D-6972-4567-8C93-E7C2585EFCBA}" destId="{DDAEDFB4-CD26-46BA-AAEA-F13D44761313}" srcOrd="0" destOrd="0" presId="urn:microsoft.com/office/officeart/2018/2/layout/IconCircleList"/>
    <dgm:cxn modelId="{A43E3ACF-512D-4214-BC50-C99BA3EF5223}" type="presOf" srcId="{21474DAB-2247-4656-B28E-551B36379F18}" destId="{84C9EA85-61CF-4D7B-84B8-441B0B2776D0}" srcOrd="0" destOrd="0" presId="urn:microsoft.com/office/officeart/2018/2/layout/IconCircleList"/>
    <dgm:cxn modelId="{126EBAD9-827D-4F36-ACA7-100807DAD793}" srcId="{882E1DF4-FF96-445B-831E-B59B82326C8D}" destId="{21474DAB-2247-4656-B28E-551B36379F18}" srcOrd="0" destOrd="0" parTransId="{59C8BE84-9C9F-47DF-B29B-83E54BD04166}" sibTransId="{7D1048B3-EC81-46BB-89FC-9928E3BA82DF}"/>
    <dgm:cxn modelId="{6B0428A5-100B-49A5-ADA8-C86699C40E14}" type="presParOf" srcId="{7CB4E20D-2BB9-4BDA-A3A0-4A56FE772AEE}" destId="{579631A9-148B-4DAD-A4A3-F177A1EE5833}" srcOrd="0" destOrd="0" presId="urn:microsoft.com/office/officeart/2018/2/layout/IconCircleList"/>
    <dgm:cxn modelId="{06DEC1C6-EC24-4F76-89EF-DA835127836C}" type="presParOf" srcId="{579631A9-148B-4DAD-A4A3-F177A1EE5833}" destId="{32A9CA01-A72A-40E8-9B9E-A11120635318}" srcOrd="0" destOrd="0" presId="urn:microsoft.com/office/officeart/2018/2/layout/IconCircleList"/>
    <dgm:cxn modelId="{0DFB9AD1-AD7C-4E9F-9D15-0CB84781E3B3}" type="presParOf" srcId="{32A9CA01-A72A-40E8-9B9E-A11120635318}" destId="{C9940364-535C-4924-AF05-2997AC1C62E9}" srcOrd="0" destOrd="0" presId="urn:microsoft.com/office/officeart/2018/2/layout/IconCircleList"/>
    <dgm:cxn modelId="{AD0BD346-DB2C-4559-8E77-25DF987CBB0B}" type="presParOf" srcId="{32A9CA01-A72A-40E8-9B9E-A11120635318}" destId="{01AD96D3-E374-4792-A9D4-2FE22418A6E2}" srcOrd="1" destOrd="0" presId="urn:microsoft.com/office/officeart/2018/2/layout/IconCircleList"/>
    <dgm:cxn modelId="{6DF4917B-8C88-49F6-9D51-A4167673F8F2}" type="presParOf" srcId="{32A9CA01-A72A-40E8-9B9E-A11120635318}" destId="{9A2F77B5-0412-4DBF-AE0C-D09E11E2C9F4}" srcOrd="2" destOrd="0" presId="urn:microsoft.com/office/officeart/2018/2/layout/IconCircleList"/>
    <dgm:cxn modelId="{65CCF796-E2EB-4F51-914F-251E30157242}" type="presParOf" srcId="{32A9CA01-A72A-40E8-9B9E-A11120635318}" destId="{84C9EA85-61CF-4D7B-84B8-441B0B2776D0}" srcOrd="3" destOrd="0" presId="urn:microsoft.com/office/officeart/2018/2/layout/IconCircleList"/>
    <dgm:cxn modelId="{9CFD1A52-7166-4E5E-8661-B00DC69C3B7C}" type="presParOf" srcId="{579631A9-148B-4DAD-A4A3-F177A1EE5833}" destId="{03F6E85E-34E5-4F1F-B4A2-2971887F8760}" srcOrd="1" destOrd="0" presId="urn:microsoft.com/office/officeart/2018/2/layout/IconCircleList"/>
    <dgm:cxn modelId="{E41BB469-DAB0-4755-9D18-C669F0FF84C8}" type="presParOf" srcId="{579631A9-148B-4DAD-A4A3-F177A1EE5833}" destId="{8EB1F3A7-A23B-4C71-A9A6-20C22348933C}" srcOrd="2" destOrd="0" presId="urn:microsoft.com/office/officeart/2018/2/layout/IconCircleList"/>
    <dgm:cxn modelId="{80FBAA8C-1E19-47F2-9F7D-CC0A11A7D83A}" type="presParOf" srcId="{8EB1F3A7-A23B-4C71-A9A6-20C22348933C}" destId="{C8A8713C-BFBB-4CD1-9005-9F355CCFE2BF}" srcOrd="0" destOrd="0" presId="urn:microsoft.com/office/officeart/2018/2/layout/IconCircleList"/>
    <dgm:cxn modelId="{2A0E1FFA-A9FD-4DB9-B4EE-4195545B24F3}" type="presParOf" srcId="{8EB1F3A7-A23B-4C71-A9A6-20C22348933C}" destId="{C404A6C7-D91A-48FE-854F-1B48F23413DB}" srcOrd="1" destOrd="0" presId="urn:microsoft.com/office/officeart/2018/2/layout/IconCircleList"/>
    <dgm:cxn modelId="{37603022-5C2D-4EAF-9760-804F9A375919}" type="presParOf" srcId="{8EB1F3A7-A23B-4C71-A9A6-20C22348933C}" destId="{4A98F0E3-4614-437B-A54A-479C2E8FCD06}" srcOrd="2" destOrd="0" presId="urn:microsoft.com/office/officeart/2018/2/layout/IconCircleList"/>
    <dgm:cxn modelId="{D5100835-1634-4ABF-B595-F5102928BE06}" type="presParOf" srcId="{8EB1F3A7-A23B-4C71-A9A6-20C22348933C}" destId="{DDAEDFB4-CD26-46BA-AAEA-F13D4476131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63846-CD73-443D-A5C3-E9306D776AEE}">
      <dsp:nvSpPr>
        <dsp:cNvPr id="0" name=""/>
        <dsp:cNvSpPr/>
      </dsp:nvSpPr>
      <dsp:spPr>
        <a:xfrm>
          <a:off x="13862" y="1215777"/>
          <a:ext cx="1463788" cy="14637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B300D-2349-4D97-8961-127D49D40288}">
      <dsp:nvSpPr>
        <dsp:cNvPr id="0" name=""/>
        <dsp:cNvSpPr/>
      </dsp:nvSpPr>
      <dsp:spPr>
        <a:xfrm>
          <a:off x="321258" y="1523173"/>
          <a:ext cx="848997" cy="8489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130F0-2304-4CBA-A219-79493ECBD58A}">
      <dsp:nvSpPr>
        <dsp:cNvPr id="0" name=""/>
        <dsp:cNvSpPr/>
      </dsp:nvSpPr>
      <dsp:spPr>
        <a:xfrm>
          <a:off x="1791320" y="1215777"/>
          <a:ext cx="3450359" cy="1463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This project is focused on developing a music recommendation system that suggests songs to users based on their preferences and listening habits</a:t>
          </a:r>
          <a:endParaRPr lang="en-US" sz="1600" kern="1200"/>
        </a:p>
      </dsp:txBody>
      <dsp:txXfrm>
        <a:off x="1791320" y="1215777"/>
        <a:ext cx="3450359" cy="1463788"/>
      </dsp:txXfrm>
    </dsp:sp>
    <dsp:sp modelId="{55163395-2AEB-4EB0-A822-1DF5E2C1B5EF}">
      <dsp:nvSpPr>
        <dsp:cNvPr id="0" name=""/>
        <dsp:cNvSpPr/>
      </dsp:nvSpPr>
      <dsp:spPr>
        <a:xfrm>
          <a:off x="5842879" y="1215777"/>
          <a:ext cx="1463788" cy="14637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7786A-C50C-4B89-ACE2-8E06B637CE94}">
      <dsp:nvSpPr>
        <dsp:cNvPr id="0" name=""/>
        <dsp:cNvSpPr/>
      </dsp:nvSpPr>
      <dsp:spPr>
        <a:xfrm>
          <a:off x="6150275" y="1523173"/>
          <a:ext cx="848997" cy="8489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4DBAA-D640-4A5E-A577-B5DC5CF7112F}">
      <dsp:nvSpPr>
        <dsp:cNvPr id="0" name=""/>
        <dsp:cNvSpPr/>
      </dsp:nvSpPr>
      <dsp:spPr>
        <a:xfrm>
          <a:off x="7620337" y="1215777"/>
          <a:ext cx="3450359" cy="1463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The system aims to personalize music recommendations by analyzing user behavior, song attributes and provide suggestions to the users on the trending music around the world.</a:t>
          </a:r>
          <a:endParaRPr lang="en-US" sz="1600" kern="1200"/>
        </a:p>
      </dsp:txBody>
      <dsp:txXfrm>
        <a:off x="7620337" y="1215777"/>
        <a:ext cx="3450359" cy="1463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869FC-8C92-466A-88A6-F9D2EAB47F83}">
      <dsp:nvSpPr>
        <dsp:cNvPr id="0" name=""/>
        <dsp:cNvSpPr/>
      </dsp:nvSpPr>
      <dsp:spPr>
        <a:xfrm>
          <a:off x="2071114" y="277288"/>
          <a:ext cx="720615" cy="720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B6BB1-5343-43C8-95BE-9BE544F35C58}">
      <dsp:nvSpPr>
        <dsp:cNvPr id="0" name=""/>
        <dsp:cNvSpPr/>
      </dsp:nvSpPr>
      <dsp:spPr>
        <a:xfrm>
          <a:off x="1630738" y="1300823"/>
          <a:ext cx="1601367" cy="99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100" b="1" kern="1200"/>
            <a:t>Data Collection &amp; Web Scraping:</a:t>
          </a:r>
          <a:r>
            <a:rPr lang="en-GB" sz="1100" b="1" kern="1200"/>
            <a:t> </a:t>
          </a:r>
          <a:r>
            <a:rPr lang="en-DE" sz="1100" kern="1200"/>
            <a:t>Spotipy API and web scraping techniques were used to gather song metadata, audio features, and user data from Spotify.</a:t>
          </a:r>
          <a:endParaRPr lang="en-US" sz="1100" kern="1200"/>
        </a:p>
      </dsp:txBody>
      <dsp:txXfrm>
        <a:off x="1630738" y="1300823"/>
        <a:ext cx="1601367" cy="995224"/>
      </dsp:txXfrm>
    </dsp:sp>
    <dsp:sp modelId="{9D2EB163-DEB8-4753-8E85-1D953AF68C34}">
      <dsp:nvSpPr>
        <dsp:cNvPr id="0" name=""/>
        <dsp:cNvSpPr/>
      </dsp:nvSpPr>
      <dsp:spPr>
        <a:xfrm>
          <a:off x="3952720" y="277288"/>
          <a:ext cx="720615" cy="720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A81E0-910A-42A8-A2FB-4D6AE5BA9C48}">
      <dsp:nvSpPr>
        <dsp:cNvPr id="0" name=""/>
        <dsp:cNvSpPr/>
      </dsp:nvSpPr>
      <dsp:spPr>
        <a:xfrm>
          <a:off x="3512344" y="1300823"/>
          <a:ext cx="1601367" cy="99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/>
            <a:t>Data Cleaning &amp; Visualization:</a:t>
          </a:r>
          <a:r>
            <a:rPr lang="en-GB" sz="1100" kern="1200"/>
            <a:t>Pandas and NumPy were used for data cleaning, while Matplotlib and Seaborn visualized trends in user behavior and song attributes.</a:t>
          </a:r>
          <a:endParaRPr lang="en-US" sz="1100" kern="1200"/>
        </a:p>
      </dsp:txBody>
      <dsp:txXfrm>
        <a:off x="3512344" y="1300823"/>
        <a:ext cx="1601367" cy="995224"/>
      </dsp:txXfrm>
    </dsp:sp>
    <dsp:sp modelId="{44CD648B-A95D-482E-BD3E-91AC49C67902}">
      <dsp:nvSpPr>
        <dsp:cNvPr id="0" name=""/>
        <dsp:cNvSpPr/>
      </dsp:nvSpPr>
      <dsp:spPr>
        <a:xfrm>
          <a:off x="5834327" y="277288"/>
          <a:ext cx="720615" cy="7206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7996C-8829-4B7C-B482-8B5447EFE297}">
      <dsp:nvSpPr>
        <dsp:cNvPr id="0" name=""/>
        <dsp:cNvSpPr/>
      </dsp:nvSpPr>
      <dsp:spPr>
        <a:xfrm>
          <a:off x="5393951" y="1300823"/>
          <a:ext cx="1601367" cy="99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/>
            <a:t>Clustering Algorithms Used:</a:t>
          </a:r>
          <a:r>
            <a:rPr lang="en-GB" sz="1100" kern="1200"/>
            <a:t>K-Means and DBSCAN clustering algorithms were applied to group similar songs and users, enabling personalized recommendations.</a:t>
          </a:r>
          <a:endParaRPr lang="en-US" sz="1100" kern="1200"/>
        </a:p>
      </dsp:txBody>
      <dsp:txXfrm>
        <a:off x="5393951" y="1300823"/>
        <a:ext cx="1601367" cy="995224"/>
      </dsp:txXfrm>
    </dsp:sp>
    <dsp:sp modelId="{110D4694-41B7-42E4-BA43-E6EC2545BCED}">
      <dsp:nvSpPr>
        <dsp:cNvPr id="0" name=""/>
        <dsp:cNvSpPr/>
      </dsp:nvSpPr>
      <dsp:spPr>
        <a:xfrm>
          <a:off x="7715933" y="277288"/>
          <a:ext cx="720615" cy="7206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B6203-B308-495C-AFAE-C863E2F9E1B1}">
      <dsp:nvSpPr>
        <dsp:cNvPr id="0" name=""/>
        <dsp:cNvSpPr/>
      </dsp:nvSpPr>
      <dsp:spPr>
        <a:xfrm>
          <a:off x="7275557" y="1300823"/>
          <a:ext cx="1601367" cy="99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 baseline="0"/>
            <a:t>I</a:t>
          </a:r>
          <a:r>
            <a:rPr lang="en-GB" sz="1100" b="1" kern="1200"/>
            <a:t>nteractive Web Interface:</a:t>
          </a:r>
          <a:r>
            <a:rPr lang="en-GB" sz="1100" kern="1200"/>
            <a:t>An interactive Streamlit web app was created to display real-time song recommendations based on user preferences.</a:t>
          </a:r>
          <a:endParaRPr lang="en-US" sz="1100" kern="1200"/>
        </a:p>
      </dsp:txBody>
      <dsp:txXfrm>
        <a:off x="7275557" y="1300823"/>
        <a:ext cx="1601367" cy="995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40364-535C-4924-AF05-2997AC1C62E9}">
      <dsp:nvSpPr>
        <dsp:cNvPr id="0" name=""/>
        <dsp:cNvSpPr/>
      </dsp:nvSpPr>
      <dsp:spPr>
        <a:xfrm>
          <a:off x="762559" y="962765"/>
          <a:ext cx="1189089" cy="11890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D96D3-E374-4792-A9D4-2FE22418A6E2}">
      <dsp:nvSpPr>
        <dsp:cNvPr id="0" name=""/>
        <dsp:cNvSpPr/>
      </dsp:nvSpPr>
      <dsp:spPr>
        <a:xfrm>
          <a:off x="1012268" y="1212474"/>
          <a:ext cx="689671" cy="68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9EA85-61CF-4D7B-84B8-441B0B2776D0}">
      <dsp:nvSpPr>
        <dsp:cNvPr id="0" name=""/>
        <dsp:cNvSpPr/>
      </dsp:nvSpPr>
      <dsp:spPr>
        <a:xfrm>
          <a:off x="2206453" y="962765"/>
          <a:ext cx="2802853" cy="1189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With further improvements, this system has the potential to deepen user engagement and music discovery through advanced personalization. </a:t>
          </a:r>
          <a:endParaRPr lang="en-US" sz="1400" kern="1200"/>
        </a:p>
      </dsp:txBody>
      <dsp:txXfrm>
        <a:off x="2206453" y="962765"/>
        <a:ext cx="2802853" cy="1189089"/>
      </dsp:txXfrm>
    </dsp:sp>
    <dsp:sp modelId="{C8A8713C-BFBB-4CD1-9005-9F355CCFE2BF}">
      <dsp:nvSpPr>
        <dsp:cNvPr id="0" name=""/>
        <dsp:cNvSpPr/>
      </dsp:nvSpPr>
      <dsp:spPr>
        <a:xfrm>
          <a:off x="5497683" y="962765"/>
          <a:ext cx="1189089" cy="11890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4A6C7-D91A-48FE-854F-1B48F23413DB}">
      <dsp:nvSpPr>
        <dsp:cNvPr id="0" name=""/>
        <dsp:cNvSpPr/>
      </dsp:nvSpPr>
      <dsp:spPr>
        <a:xfrm>
          <a:off x="5747392" y="1212474"/>
          <a:ext cx="689671" cy="68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EDFB4-CD26-46BA-AAEA-F13D44761313}">
      <dsp:nvSpPr>
        <dsp:cNvPr id="0" name=""/>
        <dsp:cNvSpPr/>
      </dsp:nvSpPr>
      <dsp:spPr>
        <a:xfrm>
          <a:off x="6941577" y="962765"/>
          <a:ext cx="2802853" cy="1189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By leveraging clustering and user data, this project demonstrates the power of data-driven recommendations in modern music streaming.</a:t>
          </a:r>
          <a:endParaRPr lang="en-US" sz="1400" kern="1200"/>
        </a:p>
      </dsp:txBody>
      <dsp:txXfrm>
        <a:off x="6941577" y="962765"/>
        <a:ext cx="2802853" cy="1189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98828-DBB5-4F2A-9C88-ADEAA805ABCE}" type="datetimeFigureOut">
              <a:rPr lang="en-DE" smtClean="0"/>
              <a:t>13/11/2024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3E718-3493-4DD4-822D-6A730CF80BB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502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E718-3493-4DD4-822D-6A730CF80BB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092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9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9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8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2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52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84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9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34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4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46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36" r:id="rId6"/>
    <p:sldLayoutId id="2147483741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5CCC3-601C-D494-10A2-4A342D03A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678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GNOD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635F0-0537-A9CD-DE01-AB7EECF99A92}"/>
              </a:ext>
            </a:extLst>
          </p:cNvPr>
          <p:cNvSpPr txBox="1"/>
          <p:nvPr/>
        </p:nvSpPr>
        <p:spPr>
          <a:xfrm>
            <a:off x="6181344" y="4067746"/>
            <a:ext cx="5448326" cy="2124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400" dirty="0"/>
              <a:t>Enhancements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Video 3" descr="Vinyl Playing">
            <a:extLst>
              <a:ext uri="{FF2B5EF4-FFF2-40B4-BE49-F238E27FC236}">
                <a16:creationId xmlns:a16="http://schemas.microsoft.com/office/drawing/2014/main" id="{6E68B36C-8A15-BE2D-19D5-30720EB5D9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-1" b="303"/>
          <a:stretch/>
        </p:blipFill>
        <p:spPr>
          <a:xfrm>
            <a:off x="482600" y="2021113"/>
            <a:ext cx="5026102" cy="281858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D811-8E2A-061F-870C-D74F3D12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Streamlit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1FCD-97C6-02C1-263C-7B5B4A170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4093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DEC3F-F612-F8B1-25AB-F0CF7F0A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13399" cy="1772513"/>
          </a:xfrm>
        </p:spPr>
        <p:txBody>
          <a:bodyPr anchor="ctr">
            <a:normAutofit/>
          </a:bodyPr>
          <a:lstStyle/>
          <a:p>
            <a:r>
              <a:rPr lang="en-GB" b="1" u="sng"/>
              <a:t>Future Work</a:t>
            </a:r>
            <a:endParaRPr lang="en-DE" b="1" u="sng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0AD4F8-E8E5-4783-B7A9-DBB6EF26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DE5A2-8A66-A84B-05C0-45FAFE98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144" y="976158"/>
            <a:ext cx="5114069" cy="177251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b="1"/>
              <a:t>Enhanced Model Accuracy:</a:t>
            </a:r>
            <a:endParaRPr lang="en-GB" sz="1100"/>
          </a:p>
          <a:p>
            <a:pPr>
              <a:lnSpc>
                <a:spcPct val="90000"/>
              </a:lnSpc>
            </a:pPr>
            <a:r>
              <a:rPr lang="en-GB" sz="1100"/>
              <a:t>Incorporate more advanced algorithms, such as deep learning, to improve recommendation precision</a:t>
            </a:r>
          </a:p>
          <a:p>
            <a:pPr>
              <a:lnSpc>
                <a:spcPct val="90000"/>
              </a:lnSpc>
            </a:pPr>
            <a:endParaRPr lang="en-GB" sz="1100" b="1"/>
          </a:p>
          <a:p>
            <a:pPr>
              <a:lnSpc>
                <a:spcPct val="90000"/>
              </a:lnSpc>
            </a:pPr>
            <a:r>
              <a:rPr lang="en-GB" sz="1100" b="1"/>
              <a:t>Additional Audio Features:</a:t>
            </a:r>
            <a:endParaRPr lang="en-GB" sz="1100"/>
          </a:p>
          <a:p>
            <a:pPr>
              <a:lnSpc>
                <a:spcPct val="90000"/>
              </a:lnSpc>
            </a:pPr>
            <a:r>
              <a:rPr lang="en-GB" sz="1100"/>
              <a:t>Expand the model by integrating more song features like lyrics analysis or mood detection</a:t>
            </a:r>
          </a:p>
          <a:p>
            <a:pPr>
              <a:lnSpc>
                <a:spcPct val="90000"/>
              </a:lnSpc>
            </a:pPr>
            <a:endParaRPr lang="en-DE" sz="11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Research">
            <a:extLst>
              <a:ext uri="{FF2B5EF4-FFF2-40B4-BE49-F238E27FC236}">
                <a16:creationId xmlns:a16="http://schemas.microsoft.com/office/drawing/2014/main" id="{6FB16452-F551-DE05-24D8-57F941DC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9586" y="3108664"/>
            <a:ext cx="3091504" cy="309150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B47AB4-2CE5-448F-8623-C07F28D2C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CE5F-B5B3-B822-E272-344502E1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Conclusion</a:t>
            </a:r>
            <a:endParaRPr lang="en-DE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4D91B1C-FD26-87EC-7DB0-F8BF6D871B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999222"/>
              </p:ext>
            </p:extLst>
          </p:nvPr>
        </p:nvGraphicFramePr>
        <p:xfrm>
          <a:off x="482600" y="2764972"/>
          <a:ext cx="10506991" cy="31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7460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1D98-9476-63A9-E22A-BE6E71BF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C5F3F-36EF-E8FC-C2F2-2A84C1F50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8972" y="5029199"/>
            <a:ext cx="2890620" cy="1088572"/>
          </a:xfrm>
        </p:spPr>
        <p:txBody>
          <a:bodyPr>
            <a:normAutofit/>
          </a:bodyPr>
          <a:lstStyle/>
          <a:p>
            <a:r>
              <a:rPr lang="en-GB" u="sng" dirty="0"/>
              <a:t>By:</a:t>
            </a:r>
          </a:p>
          <a:p>
            <a:r>
              <a:rPr lang="en-GB" dirty="0"/>
              <a:t>Supriya Arunkumar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781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9824-CB7E-1194-50AE-2587A2A3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859536"/>
          </a:xfrm>
        </p:spPr>
        <p:txBody>
          <a:bodyPr/>
          <a:lstStyle/>
          <a:p>
            <a:r>
              <a:rPr lang="en-GB" sz="4000" b="1" u="sng" dirty="0"/>
              <a:t>Introduction</a:t>
            </a:r>
            <a:endParaRPr lang="en-DE" sz="4000" b="1" u="sn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470895-E576-D7D0-42C9-00BA1E156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58441"/>
              </p:ext>
            </p:extLst>
          </p:nvPr>
        </p:nvGraphicFramePr>
        <p:xfrm>
          <a:off x="482600" y="1984248"/>
          <a:ext cx="11084560" cy="389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266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BBFC0-B3DE-A448-B1FB-E4D3D31E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1"/>
            <a:ext cx="5189964" cy="1494896"/>
          </a:xfrm>
        </p:spPr>
        <p:txBody>
          <a:bodyPr>
            <a:normAutofit/>
          </a:bodyPr>
          <a:lstStyle/>
          <a:p>
            <a:r>
              <a:rPr lang="en-GB" sz="4000" b="1" u="sng" dirty="0"/>
              <a:t>Data Collection</a:t>
            </a:r>
            <a:endParaRPr lang="en-DE" sz="4000" b="1" u="sng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1E130-2348-0AEB-3AEB-ADDFBBEF1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383978"/>
            <a:ext cx="5189963" cy="34943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700" dirty="0"/>
              <a:t>The music recommendation system utilizes the </a:t>
            </a:r>
            <a:r>
              <a:rPr lang="en-GB" sz="1700" b="1" dirty="0"/>
              <a:t>Spotipy API</a:t>
            </a:r>
            <a:r>
              <a:rPr lang="en-GB" sz="1700" dirty="0"/>
              <a:t> to gather song and user interaction data from </a:t>
            </a:r>
            <a:r>
              <a:rPr lang="en-GB" sz="1700" b="1" dirty="0"/>
              <a:t>Spotify</a:t>
            </a:r>
            <a:r>
              <a:rPr lang="en-GB" sz="1700" dirty="0"/>
              <a:t>.</a:t>
            </a:r>
          </a:p>
          <a:p>
            <a:pPr>
              <a:lnSpc>
                <a:spcPct val="90000"/>
              </a:lnSpc>
            </a:pPr>
            <a:endParaRPr lang="en-GB" sz="1700" dirty="0"/>
          </a:p>
          <a:p>
            <a:pPr>
              <a:lnSpc>
                <a:spcPct val="90000"/>
              </a:lnSpc>
            </a:pPr>
            <a:r>
              <a:rPr lang="en-GB" sz="1700" b="1" dirty="0"/>
              <a:t>Key Features Collected :</a:t>
            </a:r>
            <a:endParaRPr lang="en-GB" sz="17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b="1" dirty="0"/>
              <a:t>Song Metadata</a:t>
            </a:r>
            <a:r>
              <a:rPr lang="en-GB" sz="1700" dirty="0"/>
              <a:t>: Title, artist.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b="1" dirty="0"/>
              <a:t>Audio Features</a:t>
            </a:r>
            <a:r>
              <a:rPr lang="en-GB" sz="1700" dirty="0"/>
              <a:t>: Tempo, danceability, energy, mood, and other acoustic properties.</a:t>
            </a:r>
          </a:p>
          <a:p>
            <a:pPr>
              <a:lnSpc>
                <a:spcPct val="90000"/>
              </a:lnSpc>
            </a:pPr>
            <a:endParaRPr lang="en-DE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215A8-9CB3-890C-D69B-89B4AE7466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0340" y="2225398"/>
            <a:ext cx="5349331" cy="240719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0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8CACC5-D86B-49F3-9C70-374B1C971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27A48-BD11-DFEB-797B-C1B3858B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8411120" cy="1493871"/>
          </a:xfrm>
        </p:spPr>
        <p:txBody>
          <a:bodyPr>
            <a:normAutofit/>
          </a:bodyPr>
          <a:lstStyle/>
          <a:p>
            <a:r>
              <a:rPr lang="en-GB" sz="4000" b="1" u="sng" dirty="0"/>
              <a:t>Methodology</a:t>
            </a:r>
            <a:endParaRPr lang="en-DE" sz="4000" b="1" u="sng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FB8799-63B8-4407-9098-F9346BDCD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BBC5F1-8CFF-46BA-BD62-FC5AA477A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8775CD5-F35D-B185-3D56-6C8C979A2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87170"/>
              </p:ext>
            </p:extLst>
          </p:nvPr>
        </p:nvGraphicFramePr>
        <p:xfrm>
          <a:off x="482600" y="3306763"/>
          <a:ext cx="10507663" cy="257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364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F3ED0-A392-7168-41FB-ADEE2B26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u="sng"/>
              <a:t>Exploratory Data Analysis</a:t>
            </a:r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Digital financial graph">
            <a:extLst>
              <a:ext uri="{FF2B5EF4-FFF2-40B4-BE49-F238E27FC236}">
                <a16:creationId xmlns:a16="http://schemas.microsoft.com/office/drawing/2014/main" id="{B186A289-FDDF-F0FD-10D6-835569FADB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5"/>
          <a:stretch/>
        </p:blipFill>
        <p:spPr>
          <a:xfrm>
            <a:off x="6634090" y="2016820"/>
            <a:ext cx="5019817" cy="28243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08181-F4AD-B7F6-0E43-20C5FA70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5189964" cy="1277183"/>
          </a:xfrm>
        </p:spPr>
        <p:txBody>
          <a:bodyPr>
            <a:normAutofit fontScale="90000"/>
          </a:bodyPr>
          <a:lstStyle/>
          <a:p>
            <a:r>
              <a:rPr lang="en-GB" sz="1000" b="1" i="0" dirty="0">
                <a:effectLst/>
                <a:latin typeface="system-ui"/>
              </a:rPr>
              <a:t> </a:t>
            </a:r>
            <a:r>
              <a:rPr lang="en-GB" sz="4400" b="1" u="sng" dirty="0"/>
              <a:t>Distribution of Song Features </a:t>
            </a:r>
            <a:br>
              <a:rPr lang="en-GB" sz="1000" b="1" i="0" dirty="0">
                <a:effectLst/>
                <a:latin typeface="system-ui"/>
              </a:rPr>
            </a:br>
            <a:endParaRPr lang="en-DE" sz="3600" b="1" u="sng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38F03E8-3C70-0D9E-B9B2-23FA0BA36C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805543"/>
            <a:ext cx="2697480" cy="2329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E65ECF-9D9D-3181-CDFC-EBEFBA0F0E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2191" y="805546"/>
            <a:ext cx="2697480" cy="23295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3A2D-865C-A723-8A27-3138D2FB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34348"/>
            <a:ext cx="5189963" cy="32439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This histogram visualizes the distribution of key song features like </a:t>
            </a:r>
            <a:r>
              <a:rPr lang="en-GB" sz="1600" b="1" dirty="0"/>
              <a:t>danceability</a:t>
            </a:r>
            <a:r>
              <a:rPr lang="en-GB" sz="1600" dirty="0"/>
              <a:t>, </a:t>
            </a:r>
            <a:r>
              <a:rPr lang="en-GB" sz="1600" b="1" dirty="0"/>
              <a:t>energy</a:t>
            </a:r>
            <a:r>
              <a:rPr lang="en-GB" sz="1600" dirty="0"/>
              <a:t>, and other acoustic properties across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distribution shows the variation in song characteristics, helping identify patterns in song selection and preferences for different genres or user profiles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497D4-CCB7-D2FD-90BD-B1CED29C0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3429000"/>
            <a:ext cx="2697480" cy="2248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3E0F8-BB0A-B530-535F-353FB443EF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2191" y="3450776"/>
            <a:ext cx="2697480" cy="219630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98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041F-F908-CF54-D5A0-DDF009F9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87829"/>
            <a:ext cx="10634472" cy="1034141"/>
          </a:xfrm>
        </p:spPr>
        <p:txBody>
          <a:bodyPr/>
          <a:lstStyle/>
          <a:p>
            <a:r>
              <a:rPr lang="en-GB" sz="4000" b="1" u="sng" dirty="0"/>
              <a:t>K-Means Clustering for Song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A4EC7-A9DC-3E3E-723F-E0A64282B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709058"/>
            <a:ext cx="11099800" cy="4170534"/>
          </a:xfrm>
        </p:spPr>
        <p:txBody>
          <a:bodyPr/>
          <a:lstStyle/>
          <a:p>
            <a:r>
              <a:rPr lang="en-GB" b="1" u="sng" dirty="0"/>
              <a:t>Overview of K-Means Clustering:</a:t>
            </a:r>
          </a:p>
          <a:p>
            <a:endParaRPr lang="en-GB" dirty="0"/>
          </a:p>
          <a:p>
            <a:pPr marL="285750" lvl="1" indent="-285750">
              <a:spcBef>
                <a:spcPts val="1000"/>
              </a:spcBef>
            </a:pPr>
            <a:r>
              <a:rPr lang="en-GB" sz="1600" dirty="0"/>
              <a:t>K-Means is an unsupervised machine learning algorithm used to group songs into K clusters based on their similarity, allowing for personalized recommendations.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b="1" u="sng" dirty="0"/>
              <a:t>Feature Selection for Clustering:</a:t>
            </a:r>
          </a:p>
          <a:p>
            <a:endParaRPr lang="en-GB" dirty="0"/>
          </a:p>
          <a:p>
            <a:pPr marL="285750" lvl="1" indent="-285750">
              <a:spcBef>
                <a:spcPts val="1000"/>
              </a:spcBef>
            </a:pPr>
            <a:r>
              <a:rPr lang="en-GB" sz="1600" dirty="0"/>
              <a:t>We used song features like danceability, energy, tempo, and valence to form clusters that group songs with similar acoustic characteristics.</a:t>
            </a:r>
          </a:p>
          <a:p>
            <a:pPr marL="457200" lvl="1" indent="0">
              <a:buNone/>
            </a:pP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3841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F2918-C57D-48CC-D05D-1B2BD5F4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13399" cy="177251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 b="1" u="sng" dirty="0"/>
              <a:t>Visualizing the </a:t>
            </a:r>
            <a:r>
              <a:rPr lang="en-GB" sz="4000" b="1" u="sng" dirty="0" err="1"/>
              <a:t>Silhoutte</a:t>
            </a:r>
            <a:r>
              <a:rPr lang="en-GB" sz="4000" b="1" u="sng" dirty="0"/>
              <a:t> Scores and  Clusters</a:t>
            </a:r>
            <a:endParaRPr lang="en-DE" sz="4000" b="1" u="sng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BDF5F10D-0BD6-8BB6-82D8-13D95460D0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24144" y="976158"/>
            <a:ext cx="5114069" cy="17725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DE" altLang="en-DE" sz="1000" b="1" u="sng">
                <a:latin typeface="Arial" panose="020B0604020202020204" pitchFamily="34" charset="0"/>
              </a:rPr>
              <a:t>Cluster Representation:</a:t>
            </a:r>
          </a:p>
          <a:p>
            <a:pPr marL="285750" lvl="1" indent="-28575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DE" altLang="en-DE" sz="1000"/>
              <a:t>The clusters are visualized using a scatter plot, where each point represents a song and is colo</a:t>
            </a:r>
            <a:r>
              <a:rPr lang="en-GB" altLang="en-DE" sz="1000"/>
              <a:t>u</a:t>
            </a:r>
            <a:r>
              <a:rPr lang="en-DE" altLang="en-DE" sz="1000"/>
              <a:t>red according to its cluster</a:t>
            </a:r>
            <a:endParaRPr lang="en-GB" altLang="en-DE" sz="1000"/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DE" altLang="en-DE" sz="1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DE" altLang="en-DE" sz="1000" b="1" i="0" u="sng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Feature-Based Grouping:</a:t>
            </a:r>
          </a:p>
          <a:p>
            <a:pPr marL="285750" marR="0" lvl="1" indent="-28575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tabLst/>
            </a:pPr>
            <a:r>
              <a:rPr lang="en-DE" altLang="en-DE" sz="1000"/>
              <a:t>Songs are grouped based on key features like danceability and energy, showing clear patterns in how similar songs are clustered together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DE" altLang="en-DE" sz="1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9074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3AE1E7F-2E71-B21A-6766-CFC20997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1319" y="3121309"/>
            <a:ext cx="4273468" cy="306621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FFBAD-6D44-2AFF-C93E-CFADCEC0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96" y="3121309"/>
            <a:ext cx="4867006" cy="3066214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451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F169F-19B3-D2DC-B97E-73D26C28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13399" cy="17925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100" b="1" u="sng" dirty="0"/>
              <a:t>Feature Distribution Across Clusters</a:t>
            </a:r>
            <a:br>
              <a:rPr lang="en-GB" sz="4100" b="1" i="0" dirty="0">
                <a:effectLst/>
                <a:latin typeface="system-ui"/>
              </a:rPr>
            </a:br>
            <a:endParaRPr lang="en-DE" sz="41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6DE29-5F50-BD26-A661-53E8310E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144" y="976158"/>
            <a:ext cx="5286168" cy="1792553"/>
          </a:xfrm>
        </p:spPr>
        <p:txBody>
          <a:bodyPr anchor="ctr">
            <a:normAutofit/>
          </a:bodyPr>
          <a:lstStyle/>
          <a:p>
            <a:r>
              <a:rPr lang="en-GB" sz="1600" dirty="0"/>
              <a:t>This chart shows how song features like </a:t>
            </a:r>
            <a:r>
              <a:rPr lang="en-GB" sz="1600" b="1" dirty="0"/>
              <a:t>danceability</a:t>
            </a:r>
            <a:r>
              <a:rPr lang="en-GB" sz="1600" dirty="0"/>
              <a:t>, </a:t>
            </a:r>
            <a:r>
              <a:rPr lang="en-GB" sz="1600" b="1" dirty="0"/>
              <a:t>valence</a:t>
            </a:r>
            <a:r>
              <a:rPr lang="en-GB" sz="1600" dirty="0"/>
              <a:t> and </a:t>
            </a:r>
            <a:r>
              <a:rPr lang="en-GB" sz="1600" b="1" dirty="0"/>
              <a:t>tempo</a:t>
            </a:r>
            <a:r>
              <a:rPr lang="en-GB" sz="1600" dirty="0"/>
              <a:t> vary within each cluster, highlighting unique characteristics of each group.</a:t>
            </a:r>
            <a:endParaRPr lang="en-DE" sz="16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A6E2435-DCF7-E49D-B896-512E3343D1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1007" y="3440090"/>
            <a:ext cx="3611880" cy="2410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9E41E-810A-30CB-5290-7FE6518977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399" y="3440090"/>
            <a:ext cx="3611880" cy="2410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DF6EF-F076-956D-0F7D-A45155E8E0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791" y="3453634"/>
            <a:ext cx="3611880" cy="23838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909930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Office PowerPoint</Application>
  <PresentationFormat>Widescreen</PresentationFormat>
  <Paragraphs>51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Seaford</vt:lpstr>
      <vt:lpstr>system-ui</vt:lpstr>
      <vt:lpstr>LevelVTI</vt:lpstr>
      <vt:lpstr>GNOD </vt:lpstr>
      <vt:lpstr>Introduction</vt:lpstr>
      <vt:lpstr>Data Collection</vt:lpstr>
      <vt:lpstr>Methodology</vt:lpstr>
      <vt:lpstr>Exploratory Data Analysis</vt:lpstr>
      <vt:lpstr> Distribution of Song Features  </vt:lpstr>
      <vt:lpstr>K-Means Clustering for Song Grouping</vt:lpstr>
      <vt:lpstr>Visualizing the Silhoutte Scores and  Clusters</vt:lpstr>
      <vt:lpstr>Feature Distribution Across Clusters </vt:lpstr>
      <vt:lpstr>Streamlit</vt:lpstr>
      <vt:lpstr>Future Work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Gautham Raj</dc:creator>
  <cp:lastModifiedBy>Gautham Raj</cp:lastModifiedBy>
  <cp:revision>7</cp:revision>
  <dcterms:created xsi:type="dcterms:W3CDTF">2024-11-13T14:28:25Z</dcterms:created>
  <dcterms:modified xsi:type="dcterms:W3CDTF">2024-11-13T16:55:20Z</dcterms:modified>
</cp:coreProperties>
</file>